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19" name="18 Marcador de pie de página"/>
          <p:cNvSpPr>
            <a:spLocks noGrp="1"/>
          </p:cNvSpPr>
          <p:nvPr>
            <p:ph type="ftr" sz="quarter" idx="11"/>
          </p:nvPr>
        </p:nvSpPr>
        <p:spPr/>
        <p:txBody>
          <a:bodyPr/>
          <a:lstStyle/>
          <a:p>
            <a:endParaRPr lang="es-CO"/>
          </a:p>
        </p:txBody>
      </p:sp>
      <p:sp>
        <p:nvSpPr>
          <p:cNvPr id="27" name="26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8" name="7 Marcador de número de diapositiva"/>
          <p:cNvSpPr>
            <a:spLocks noGrp="1"/>
          </p:cNvSpPr>
          <p:nvPr>
            <p:ph type="sldNum" sz="quarter" idx="11"/>
          </p:nvPr>
        </p:nvSpPr>
        <p:spPr/>
        <p:txBody>
          <a:bodyPr/>
          <a:lstStyle/>
          <a:p>
            <a:fld id="{CAF0C7BB-E00A-4C3D-9C8D-44051B1F55F6}" type="slidenum">
              <a:rPr lang="es-CO" smtClean="0"/>
              <a:pPr/>
              <a:t>‹Nº›</a:t>
            </a:fld>
            <a:endParaRPr lang="es-CO"/>
          </a:p>
        </p:txBody>
      </p:sp>
      <p:sp>
        <p:nvSpPr>
          <p:cNvPr id="9" name="8 Marcador de pie de página"/>
          <p:cNvSpPr>
            <a:spLocks noGrp="1"/>
          </p:cNvSpPr>
          <p:nvPr>
            <p:ph type="ftr" sz="quarter" idx="12"/>
          </p:nvPr>
        </p:nvSpPr>
        <p:spPr/>
        <p:txBody>
          <a:bodyPr/>
          <a:lstStyle/>
          <a:p>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9E85470-761C-47B3-979E-143C05FDD823}" type="datetimeFigureOut">
              <a:rPr lang="es-CO" smtClean="0"/>
              <a:pPr/>
              <a:t>29/08/2014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8156448" y="6422064"/>
            <a:ext cx="762000" cy="365125"/>
          </a:xfrm>
        </p:spPr>
        <p:txBody>
          <a:bodyPr/>
          <a:lstStyle/>
          <a:p>
            <a:fld id="{CAF0C7BB-E00A-4C3D-9C8D-44051B1F55F6}"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59E85470-761C-47B3-979E-143C05FDD823}" type="datetimeFigureOut">
              <a:rPr lang="es-CO" smtClean="0"/>
              <a:pPr/>
              <a:t>29/08/2014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AF0C7BB-E00A-4C3D-9C8D-44051B1F55F6}"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9E85470-761C-47B3-979E-143C05FDD823}" type="datetimeFigureOut">
              <a:rPr lang="es-CO" smtClean="0"/>
              <a:pPr/>
              <a:t>29/08/2014</a:t>
            </a:fld>
            <a:endParaRPr lang="es-CO"/>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CO"/>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AF0C7BB-E00A-4C3D-9C8D-44051B1F55F6}" type="slidenum">
              <a:rPr lang="es-CO" smtClean="0"/>
              <a:pPr/>
              <a:t>‹Nº›</a:t>
            </a:fld>
            <a:endParaRPr lang="es-CO"/>
          </a:p>
        </p:txBody>
      </p:sp>
    </p:spTree>
  </p:cSld>
  <p:clrMap bg1="dk1" tx1="lt1" bg2="dk2" tx2="lt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692696"/>
            <a:ext cx="7772400" cy="2520280"/>
          </a:xfrm>
        </p:spPr>
        <p:txBody>
          <a:bodyPr>
            <a:normAutofit/>
          </a:bodyPr>
          <a:lstStyle/>
          <a:p>
            <a:r>
              <a:rPr lang="es-CO" dirty="0" smtClean="0"/>
              <a:t/>
            </a:r>
            <a:br>
              <a:rPr lang="es-CO" dirty="0" smtClean="0"/>
            </a:br>
            <a:r>
              <a:rPr lang="es-CO" dirty="0" err="1" smtClean="0"/>
              <a:t>ESPECIFICACIóN</a:t>
            </a:r>
            <a:r>
              <a:rPr lang="es-CO" dirty="0" smtClean="0"/>
              <a:t> </a:t>
            </a:r>
            <a:r>
              <a:rPr lang="es-CO" dirty="0" smtClean="0"/>
              <a:t>DEL TRABAJO</a:t>
            </a:r>
            <a:endParaRPr lang="es-CO" dirty="0"/>
          </a:p>
        </p:txBody>
      </p:sp>
      <p:sp>
        <p:nvSpPr>
          <p:cNvPr id="3" name="2 Subtítulo"/>
          <p:cNvSpPr>
            <a:spLocks noGrp="1"/>
          </p:cNvSpPr>
          <p:nvPr>
            <p:ph type="subTitle" idx="1"/>
          </p:nvPr>
        </p:nvSpPr>
        <p:spPr>
          <a:xfrm>
            <a:off x="755576" y="3284984"/>
            <a:ext cx="7048872" cy="3384376"/>
          </a:xfrm>
        </p:spPr>
        <p:txBody>
          <a:bodyPr>
            <a:normAutofit/>
          </a:bodyPr>
          <a:lstStyle/>
          <a:p>
            <a:pPr lvl="0" algn="l"/>
            <a:r>
              <a:rPr lang="es-CO" sz="2400" dirty="0" smtClean="0"/>
              <a:t>1.EDUCACIÒN REQUIERE: </a:t>
            </a:r>
            <a:r>
              <a:rPr lang="es-CO" sz="2400" dirty="0"/>
              <a:t>: Requiere de cuarto de bachillerato y conocimiento de materiales y sus catálogos. </a:t>
            </a:r>
            <a:endParaRPr lang="es-CO" sz="2400" dirty="0" smtClean="0"/>
          </a:p>
          <a:p>
            <a:pPr algn="l"/>
            <a:r>
              <a:rPr lang="es-CO" sz="2400" dirty="0" smtClean="0"/>
              <a:t>2.HABILIDAD </a:t>
            </a:r>
            <a:r>
              <a:rPr lang="es-CO" sz="2400" dirty="0"/>
              <a:t>MENTAL E INICIATIVA: Requiere aplicación de las instrucciones y procedimientos de la compañía.</a:t>
            </a:r>
          </a:p>
          <a:p>
            <a:pPr lvl="0" algn="l"/>
            <a:endParaRPr lang="es-CO" sz="2400" dirty="0" smtClean="0"/>
          </a:p>
          <a:p>
            <a:pPr lvl="0" algn="l"/>
            <a:endParaRPr lang="es-CO" sz="2400" dirty="0"/>
          </a:p>
          <a:p>
            <a:pPr algn="l"/>
            <a:endParaRPr lang="es-CO" sz="2400" dirty="0"/>
          </a:p>
        </p:txBody>
      </p:sp>
    </p:spTree>
    <p:extLst>
      <p:ext uri="{BB962C8B-B14F-4D97-AF65-F5344CB8AC3E}">
        <p14:creationId xmlns:p14="http://schemas.microsoft.com/office/powerpoint/2010/main" val="216548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827584" y="260648"/>
            <a:ext cx="7772400" cy="2016224"/>
          </a:xfrm>
        </p:spPr>
        <p:txBody>
          <a:bodyPr>
            <a:normAutofit fontScale="90000"/>
          </a:bodyPr>
          <a:lstStyle/>
          <a:p>
            <a:pPr lvl="0" algn="l"/>
            <a:r>
              <a:rPr lang="es-CO" sz="2800" dirty="0" smtClean="0"/>
              <a:t>3.EXPERIENCIA</a:t>
            </a:r>
            <a:r>
              <a:rPr lang="es-CO" sz="2800" dirty="0"/>
              <a:t>: Que haya sido entrenado por 3 meses o haber trabajado en almacenes de materiales durante seis meses.</a:t>
            </a:r>
            <a:br>
              <a:rPr lang="es-CO" sz="2800" dirty="0"/>
            </a:br>
            <a:r>
              <a:rPr lang="es-CO" sz="2800" dirty="0" smtClean="0"/>
              <a:t>4.DESTREZAS</a:t>
            </a:r>
            <a:r>
              <a:rPr lang="es-CO" sz="2800" dirty="0"/>
              <a:t>: Requiere coordinación mental y físico</a:t>
            </a:r>
          </a:p>
        </p:txBody>
      </p:sp>
      <p:sp>
        <p:nvSpPr>
          <p:cNvPr id="5" name="4 Subtítulo"/>
          <p:cNvSpPr>
            <a:spLocks noGrp="1"/>
          </p:cNvSpPr>
          <p:nvPr>
            <p:ph type="subTitle" idx="1"/>
          </p:nvPr>
        </p:nvSpPr>
        <p:spPr>
          <a:xfrm>
            <a:off x="827584" y="2492896"/>
            <a:ext cx="7848872" cy="4104456"/>
          </a:xfrm>
        </p:spPr>
        <p:txBody>
          <a:bodyPr>
            <a:noAutofit/>
          </a:bodyPr>
          <a:lstStyle/>
          <a:p>
            <a:pPr algn="l"/>
            <a:endParaRPr lang="es-CO" sz="2400" dirty="0" smtClean="0">
              <a:solidFill>
                <a:schemeClr val="tx1"/>
              </a:solidFill>
            </a:endParaRPr>
          </a:p>
          <a:p>
            <a:pPr algn="l"/>
            <a:endParaRPr lang="es-CO" sz="2400" dirty="0"/>
          </a:p>
          <a:p>
            <a:pPr algn="l"/>
            <a:endParaRPr lang="es-CO" sz="2400" dirty="0" smtClean="0">
              <a:solidFill>
                <a:schemeClr val="tx1"/>
              </a:solidFill>
            </a:endParaRPr>
          </a:p>
          <a:p>
            <a:pPr algn="l"/>
            <a:endParaRPr lang="es-CO" sz="2400" dirty="0"/>
          </a:p>
          <a:p>
            <a:pPr algn="l"/>
            <a:endParaRPr lang="es-CO" sz="2400" dirty="0" smtClean="0">
              <a:solidFill>
                <a:schemeClr val="tx1"/>
              </a:solidFill>
            </a:endParaRPr>
          </a:p>
          <a:p>
            <a:pPr algn="l"/>
            <a:endParaRPr lang="es-CO" sz="2400" dirty="0"/>
          </a:p>
          <a:p>
            <a:pPr algn="l"/>
            <a:endParaRPr lang="es-CO" sz="2400" dirty="0" smtClean="0">
              <a:solidFill>
                <a:schemeClr val="tx1"/>
              </a:solidFill>
            </a:endParaRPr>
          </a:p>
          <a:p>
            <a:pPr algn="l"/>
            <a:endParaRPr lang="es-CO" sz="2400" dirty="0"/>
          </a:p>
          <a:p>
            <a:pPr algn="l"/>
            <a:endParaRPr lang="es-CO" sz="2400" dirty="0" smtClean="0">
              <a:solidFill>
                <a:schemeClr val="tx1"/>
              </a:solidFill>
            </a:endParaRPr>
          </a:p>
          <a:p>
            <a:pPr algn="l"/>
            <a:endParaRPr lang="es-CO" sz="2400" dirty="0"/>
          </a:p>
          <a:p>
            <a:pPr algn="l"/>
            <a:endParaRPr lang="es-CO" sz="2400" dirty="0" smtClean="0">
              <a:solidFill>
                <a:schemeClr val="tx1"/>
              </a:solidFill>
            </a:endParaRPr>
          </a:p>
          <a:p>
            <a:pPr algn="l"/>
            <a:endParaRPr lang="es-CO" sz="2400" dirty="0"/>
          </a:p>
          <a:p>
            <a:pPr algn="l"/>
            <a:r>
              <a:rPr lang="es-CO" sz="2400" dirty="0" smtClean="0">
                <a:solidFill>
                  <a:schemeClr val="tx1"/>
                </a:solidFill>
              </a:rPr>
              <a:t>5.ESFUERZO: Requiere esfuerzo físico.</a:t>
            </a:r>
          </a:p>
          <a:p>
            <a:pPr algn="l"/>
            <a:r>
              <a:rPr lang="es-CO" sz="2400" dirty="0" smtClean="0">
                <a:solidFill>
                  <a:schemeClr val="tx1"/>
                </a:solidFill>
              </a:rPr>
              <a:t>6.RESPONSABILIDADES: Por manejo de dinero y valores negociables: No tiene bajo su cargo manejo de dinero ni valores negociables</a:t>
            </a:r>
          </a:p>
          <a:p>
            <a:pPr algn="l"/>
            <a:endParaRPr lang="es-CO" dirty="0">
              <a:solidFill>
                <a:schemeClr val="tx1"/>
              </a:solidFill>
            </a:endParaRPr>
          </a:p>
          <a:p>
            <a:pPr algn="l"/>
            <a:r>
              <a:rPr lang="es-CO" dirty="0" smtClean="0">
                <a:solidFill>
                  <a:schemeClr val="tx1"/>
                </a:solidFill>
              </a:rPr>
              <a:t>Por </a:t>
            </a:r>
            <a:r>
              <a:rPr lang="es-CO" dirty="0">
                <a:solidFill>
                  <a:schemeClr val="tx1"/>
                </a:solidFill>
              </a:rPr>
              <a:t>equipo: mantiene bajo su cuidado una </a:t>
            </a:r>
            <a:r>
              <a:rPr lang="es-CO" dirty="0" smtClean="0">
                <a:solidFill>
                  <a:schemeClr val="tx1"/>
                </a:solidFill>
              </a:rPr>
              <a:t>calculadora</a:t>
            </a:r>
          </a:p>
          <a:p>
            <a:pPr algn="l"/>
            <a:r>
              <a:rPr lang="es-CO" dirty="0" smtClean="0">
                <a:solidFill>
                  <a:schemeClr val="tx1"/>
                </a:solidFill>
              </a:rPr>
              <a:t>Por </a:t>
            </a:r>
            <a:r>
              <a:rPr lang="es-CO" dirty="0">
                <a:solidFill>
                  <a:schemeClr val="tx1"/>
                </a:solidFill>
              </a:rPr>
              <a:t>trabajo de otros: No ejerce supervisión sobre ninguna persona.</a:t>
            </a:r>
          </a:p>
          <a:p>
            <a:r>
              <a:rPr lang="es-CO" sz="2400" dirty="0"/>
              <a:t> </a:t>
            </a:r>
          </a:p>
          <a:p>
            <a:pPr algn="l"/>
            <a:endParaRPr lang="es-CO" sz="2400" dirty="0"/>
          </a:p>
        </p:txBody>
      </p:sp>
    </p:spTree>
    <p:extLst>
      <p:ext uri="{BB962C8B-B14F-4D97-AF65-F5344CB8AC3E}">
        <p14:creationId xmlns:p14="http://schemas.microsoft.com/office/powerpoint/2010/main" val="2730844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8680"/>
            <a:ext cx="8229600" cy="1800200"/>
          </a:xfrm>
        </p:spPr>
        <p:txBody>
          <a:bodyPr>
            <a:normAutofit fontScale="90000"/>
          </a:bodyPr>
          <a:lstStyle/>
          <a:p>
            <a:pPr lvl="0"/>
            <a:r>
              <a:rPr lang="es-CO" dirty="0"/>
              <a:t/>
            </a:r>
            <a:br>
              <a:rPr lang="es-CO" dirty="0"/>
            </a:br>
            <a:r>
              <a:rPr lang="es-CO" dirty="0" smtClean="0"/>
              <a:t>CONDICIONES AMBIENTALES: Permanece en oficina aislada y con buena iluminación.</a:t>
            </a:r>
            <a:r>
              <a:rPr lang="es-CO" dirty="0"/>
              <a:t> </a:t>
            </a:r>
            <a:br>
              <a:rPr lang="es-CO" dirty="0"/>
            </a:br>
            <a:endParaRPr lang="es-CO" dirty="0"/>
          </a:p>
        </p:txBody>
      </p:sp>
      <p:sp>
        <p:nvSpPr>
          <p:cNvPr id="3" name="2 Marcador de contenido"/>
          <p:cNvSpPr>
            <a:spLocks noGrp="1"/>
          </p:cNvSpPr>
          <p:nvPr>
            <p:ph idx="1"/>
          </p:nvPr>
        </p:nvSpPr>
        <p:spPr>
          <a:xfrm>
            <a:off x="457200" y="2996952"/>
            <a:ext cx="7643192" cy="3129211"/>
          </a:xfrm>
        </p:spPr>
        <p:txBody>
          <a:bodyPr>
            <a:normAutofit lnSpcReduction="10000"/>
          </a:bodyPr>
          <a:lstStyle/>
          <a:p>
            <a:r>
              <a:rPr lang="es-CO" dirty="0"/>
              <a:t>FIGURA #5.1  OBSERVAR</a:t>
            </a:r>
          </a:p>
          <a:p>
            <a:r>
              <a:rPr lang="es-CO" dirty="0"/>
              <a:t>FIGURA #5.2  OBSERVAR</a:t>
            </a:r>
          </a:p>
          <a:p>
            <a:pPr marL="0" indent="0">
              <a:buNone/>
            </a:pPr>
            <a:r>
              <a:rPr lang="es-CO" dirty="0"/>
              <a:t> </a:t>
            </a:r>
          </a:p>
          <a:p>
            <a:pPr marL="0" indent="0">
              <a:buNone/>
            </a:pPr>
            <a:r>
              <a:rPr lang="es-CO" dirty="0"/>
              <a:t>Los anteriores formatos muestran los requisitos mínimos de un oficio.</a:t>
            </a:r>
          </a:p>
          <a:p>
            <a:pPr marL="0" indent="0">
              <a:buNone/>
            </a:pPr>
            <a:r>
              <a:rPr lang="es-CO" dirty="0"/>
              <a:t> </a:t>
            </a:r>
          </a:p>
          <a:p>
            <a:endParaRPr lang="es-CO" dirty="0"/>
          </a:p>
        </p:txBody>
      </p:sp>
    </p:spTree>
    <p:extLst>
      <p:ext uri="{BB962C8B-B14F-4D97-AF65-F5344CB8AC3E}">
        <p14:creationId xmlns:p14="http://schemas.microsoft.com/office/powerpoint/2010/main" val="4235350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04664"/>
            <a:ext cx="8229600" cy="1296144"/>
          </a:xfrm>
        </p:spPr>
        <p:txBody>
          <a:bodyPr>
            <a:normAutofit fontScale="90000"/>
          </a:bodyPr>
          <a:lstStyle/>
          <a:p>
            <a:r>
              <a:rPr lang="es-CO" dirty="0"/>
              <a:t/>
            </a:r>
            <a:br>
              <a:rPr lang="es-CO" dirty="0"/>
            </a:br>
            <a:r>
              <a:rPr lang="es-CO" dirty="0"/>
              <a:t> </a:t>
            </a:r>
            <a:br>
              <a:rPr lang="es-CO" dirty="0"/>
            </a:br>
            <a:r>
              <a:rPr lang="es-CO" dirty="0"/>
              <a:t/>
            </a:r>
            <a:br>
              <a:rPr lang="es-CO" dirty="0"/>
            </a:br>
            <a:r>
              <a:rPr lang="es-CO" dirty="0"/>
              <a:t>GUIA PARA LA </a:t>
            </a:r>
            <a:r>
              <a:rPr lang="es-CO" dirty="0" smtClean="0"/>
              <a:t>REDACCIÒN </a:t>
            </a:r>
            <a:r>
              <a:rPr lang="es-CO" dirty="0"/>
              <a:t>DE DESCRIPCIONES</a:t>
            </a:r>
            <a:br>
              <a:rPr lang="es-CO" dirty="0"/>
            </a:br>
            <a:r>
              <a:rPr lang="es-CO" dirty="0"/>
              <a:t> </a:t>
            </a:r>
            <a:br>
              <a:rPr lang="es-CO" dirty="0"/>
            </a:br>
            <a:r>
              <a:rPr lang="es-CO" dirty="0"/>
              <a:t> </a:t>
            </a:r>
            <a:br>
              <a:rPr lang="es-CO" dirty="0"/>
            </a:br>
            <a:r>
              <a:rPr lang="es-CO" dirty="0"/>
              <a:t> </a:t>
            </a:r>
            <a:br>
              <a:rPr lang="es-CO" dirty="0"/>
            </a:br>
            <a:endParaRPr lang="es-CO" dirty="0"/>
          </a:p>
        </p:txBody>
      </p:sp>
      <p:sp>
        <p:nvSpPr>
          <p:cNvPr id="3" name="2 Marcador de contenido"/>
          <p:cNvSpPr>
            <a:spLocks noGrp="1"/>
          </p:cNvSpPr>
          <p:nvPr>
            <p:ph idx="1"/>
          </p:nvPr>
        </p:nvSpPr>
        <p:spPr>
          <a:xfrm>
            <a:off x="457200" y="1628800"/>
            <a:ext cx="8229600" cy="4497363"/>
          </a:xfrm>
        </p:spPr>
        <p:txBody>
          <a:bodyPr>
            <a:normAutofit fontScale="77500" lnSpcReduction="20000"/>
          </a:bodyPr>
          <a:lstStyle/>
          <a:p>
            <a:pPr marL="0" indent="0">
              <a:buNone/>
            </a:pPr>
            <a:r>
              <a:rPr lang="es-CO" dirty="0" smtClean="0"/>
              <a:t>  Normas </a:t>
            </a:r>
            <a:r>
              <a:rPr lang="es-CO" dirty="0"/>
              <a:t>para la redacción de descripciones de trabajo: </a:t>
            </a:r>
          </a:p>
          <a:p>
            <a:r>
              <a:rPr lang="es-CO" dirty="0"/>
              <a:t>3.1. Claridad: Utilizar palabras que puedan entenderse.</a:t>
            </a:r>
          </a:p>
          <a:p>
            <a:pPr marL="0" indent="0">
              <a:buNone/>
            </a:pPr>
            <a:r>
              <a:rPr lang="es-CO" dirty="0"/>
              <a:t> </a:t>
            </a:r>
          </a:p>
          <a:p>
            <a:r>
              <a:rPr lang="es-CO" dirty="0"/>
              <a:t>3.2. Sencillez: Debe emplearse un lenguaje accesible a todos.</a:t>
            </a:r>
          </a:p>
          <a:p>
            <a:pPr marL="0" indent="0">
              <a:buNone/>
            </a:pPr>
            <a:r>
              <a:rPr lang="es-CO" dirty="0"/>
              <a:t> </a:t>
            </a:r>
          </a:p>
          <a:p>
            <a:r>
              <a:rPr lang="es-CO" dirty="0"/>
              <a:t>3.3. Concisión: Palabras que no contribuyan a la descripción deben omitirse.</a:t>
            </a:r>
          </a:p>
          <a:p>
            <a:pPr marL="0" indent="0">
              <a:buNone/>
            </a:pPr>
            <a:r>
              <a:rPr lang="es-CO" dirty="0"/>
              <a:t> </a:t>
            </a:r>
          </a:p>
          <a:p>
            <a:r>
              <a:rPr lang="es-CO" dirty="0"/>
              <a:t>3.4. Precisión. Evitar las generalidades.</a:t>
            </a:r>
          </a:p>
          <a:p>
            <a:pPr marL="0" indent="0">
              <a:buNone/>
            </a:pPr>
            <a:r>
              <a:rPr lang="es-CO" dirty="0"/>
              <a:t> </a:t>
            </a:r>
          </a:p>
          <a:p>
            <a:endParaRPr lang="es-CO" dirty="0"/>
          </a:p>
        </p:txBody>
      </p:sp>
    </p:spTree>
    <p:extLst>
      <p:ext uri="{BB962C8B-B14F-4D97-AF65-F5344CB8AC3E}">
        <p14:creationId xmlns:p14="http://schemas.microsoft.com/office/powerpoint/2010/main" val="406247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218258"/>
          </a:xfrm>
        </p:spPr>
        <p:txBody>
          <a:bodyPr>
            <a:normAutofit/>
          </a:bodyPr>
          <a:lstStyle/>
          <a:p>
            <a:r>
              <a:rPr lang="es-CO" sz="3600" dirty="0"/>
              <a:t>UNA DESCRIPCION DEL TRABAJO SE COMPONE DE LAS SIGUIENTES PARTES:</a:t>
            </a:r>
            <a:r>
              <a:rPr lang="es-CO" dirty="0"/>
              <a:t/>
            </a:r>
            <a:br>
              <a:rPr lang="es-CO" dirty="0"/>
            </a:br>
            <a:endParaRPr lang="es-CO" dirty="0"/>
          </a:p>
        </p:txBody>
      </p:sp>
      <p:sp>
        <p:nvSpPr>
          <p:cNvPr id="3" name="2 Marcador de contenido"/>
          <p:cNvSpPr>
            <a:spLocks noGrp="1"/>
          </p:cNvSpPr>
          <p:nvPr>
            <p:ph idx="1"/>
          </p:nvPr>
        </p:nvSpPr>
        <p:spPr>
          <a:xfrm>
            <a:off x="457200" y="2204864"/>
            <a:ext cx="8229600" cy="4248472"/>
          </a:xfrm>
        </p:spPr>
        <p:txBody>
          <a:bodyPr>
            <a:normAutofit fontScale="77500" lnSpcReduction="20000"/>
          </a:bodyPr>
          <a:lstStyle/>
          <a:p>
            <a:pPr lvl="0"/>
            <a:r>
              <a:rPr lang="es-CO" dirty="0"/>
              <a:t>Identificación.</a:t>
            </a:r>
          </a:p>
          <a:p>
            <a:pPr lvl="0"/>
            <a:r>
              <a:rPr lang="es-CO" dirty="0"/>
              <a:t>Resumen </a:t>
            </a:r>
          </a:p>
          <a:p>
            <a:pPr lvl="0"/>
            <a:r>
              <a:rPr lang="es-CO" dirty="0"/>
              <a:t>Funciones</a:t>
            </a:r>
          </a:p>
          <a:p>
            <a:pPr lvl="0"/>
            <a:r>
              <a:rPr lang="es-CO" dirty="0"/>
              <a:t>Especificación</a:t>
            </a:r>
          </a:p>
          <a:p>
            <a:pPr marL="0" indent="0">
              <a:buNone/>
            </a:pPr>
            <a:endParaRPr lang="es-CO" dirty="0" smtClean="0"/>
          </a:p>
          <a:p>
            <a:r>
              <a:rPr lang="es-CO" dirty="0" smtClean="0"/>
              <a:t>  Identificación</a:t>
            </a:r>
            <a:r>
              <a:rPr lang="es-CO" dirty="0"/>
              <a:t>: Título del trabajo, código que lo identifique, </a:t>
            </a:r>
            <a:r>
              <a:rPr lang="es-CO" dirty="0" smtClean="0"/>
              <a:t> localización </a:t>
            </a:r>
            <a:r>
              <a:rPr lang="es-CO" dirty="0"/>
              <a:t>dentro de la      estructura  de la organización.</a:t>
            </a:r>
          </a:p>
          <a:p>
            <a:pPr marL="0" indent="0">
              <a:buNone/>
            </a:pPr>
            <a:r>
              <a:rPr lang="es-CO" dirty="0"/>
              <a:t> </a:t>
            </a:r>
          </a:p>
          <a:p>
            <a:r>
              <a:rPr lang="es-CO" dirty="0"/>
              <a:t> El resumen: Debe ser una explicación breve y concisa que haga resaltar los aspectos más importantes del trabajo.</a:t>
            </a:r>
          </a:p>
          <a:p>
            <a:pPr marL="0" indent="0">
              <a:buNone/>
            </a:pPr>
            <a:r>
              <a:rPr lang="es-CO" dirty="0"/>
              <a:t> </a:t>
            </a:r>
          </a:p>
          <a:p>
            <a:pPr marL="0" indent="0">
              <a:buNone/>
            </a:pPr>
            <a:endParaRPr lang="es-CO" dirty="0"/>
          </a:p>
          <a:p>
            <a:pPr marL="0" indent="0">
              <a:buNone/>
            </a:pPr>
            <a:endParaRPr lang="es-CO" dirty="0"/>
          </a:p>
        </p:txBody>
      </p:sp>
    </p:spTree>
    <p:extLst>
      <p:ext uri="{BB962C8B-B14F-4D97-AF65-F5344CB8AC3E}">
        <p14:creationId xmlns:p14="http://schemas.microsoft.com/office/powerpoint/2010/main" val="771218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435280" cy="6178698"/>
          </a:xfrm>
        </p:spPr>
        <p:txBody>
          <a:bodyPr/>
          <a:lstStyle/>
          <a:p>
            <a:r>
              <a:rPr lang="es-CO" sz="3600" dirty="0"/>
              <a:t>Las funciones: Exponerlas detalladamente, comenzando por las más importantes.</a:t>
            </a:r>
            <a:br>
              <a:rPr lang="es-CO" sz="3600" dirty="0"/>
            </a:br>
            <a:r>
              <a:rPr lang="es-CO" sz="3600" dirty="0"/>
              <a:t> La  especificación: Requisitos de habilidad, esfuerzo físico; condiciones y riesgos del trabajo.</a:t>
            </a:r>
            <a:r>
              <a:rPr lang="es-CO" dirty="0"/>
              <a:t/>
            </a:r>
            <a:br>
              <a:rPr lang="es-CO" dirty="0"/>
            </a:br>
            <a:endParaRPr lang="es-CO" dirty="0"/>
          </a:p>
        </p:txBody>
      </p:sp>
      <p:sp>
        <p:nvSpPr>
          <p:cNvPr id="3" name="2 Marcador de contenido"/>
          <p:cNvSpPr>
            <a:spLocks noGrp="1"/>
          </p:cNvSpPr>
          <p:nvPr>
            <p:ph idx="1"/>
          </p:nvPr>
        </p:nvSpPr>
        <p:spPr>
          <a:xfrm>
            <a:off x="467544" y="332656"/>
            <a:ext cx="8229600" cy="5793507"/>
          </a:xfrm>
        </p:spPr>
        <p:txBody>
          <a:bodyPr/>
          <a:lstStyle/>
          <a:p>
            <a:endParaRPr lang="es-CO" dirty="0" smtClean="0"/>
          </a:p>
          <a:p>
            <a:endParaRPr lang="es-CO" sz="2400" dirty="0"/>
          </a:p>
          <a:p>
            <a:pPr marL="36576" indent="0">
              <a:buNone/>
            </a:pPr>
            <a:endParaRPr lang="es-CO" dirty="0"/>
          </a:p>
        </p:txBody>
      </p:sp>
    </p:spTree>
    <p:extLst>
      <p:ext uri="{BB962C8B-B14F-4D97-AF65-F5344CB8AC3E}">
        <p14:creationId xmlns:p14="http://schemas.microsoft.com/office/powerpoint/2010/main" val="1213727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4638"/>
            <a:ext cx="8219256" cy="1858218"/>
          </a:xfrm>
        </p:spPr>
        <p:txBody>
          <a:bodyPr>
            <a:normAutofit fontScale="90000"/>
          </a:bodyPr>
          <a:lstStyle/>
          <a:p>
            <a:r>
              <a:rPr lang="es-CO" sz="3600" dirty="0" smtClean="0"/>
              <a:t/>
            </a:r>
            <a:br>
              <a:rPr lang="es-CO" sz="3600" dirty="0" smtClean="0"/>
            </a:br>
            <a:r>
              <a:rPr lang="es-CO" sz="3600" dirty="0" smtClean="0"/>
              <a:t/>
            </a:r>
            <a:br>
              <a:rPr lang="es-CO" sz="3600" dirty="0" smtClean="0"/>
            </a:br>
            <a:r>
              <a:rPr lang="es-CO" sz="3600" dirty="0"/>
              <a:t/>
            </a:r>
            <a:br>
              <a:rPr lang="es-CO" sz="3600" dirty="0"/>
            </a:br>
            <a:r>
              <a:rPr lang="es-CO" sz="3600" dirty="0" smtClean="0">
                <a:solidFill>
                  <a:srgbClr val="00B0F0"/>
                </a:solidFill>
              </a:rPr>
              <a:t>RECOMENDACIONES </a:t>
            </a:r>
            <a:r>
              <a:rPr lang="es-CO" sz="3600" dirty="0">
                <a:solidFill>
                  <a:srgbClr val="00B0F0"/>
                </a:solidFill>
              </a:rPr>
              <a:t>DE LA INVESTIGACION</a:t>
            </a:r>
            <a:r>
              <a:rPr lang="es-CO" dirty="0">
                <a:solidFill>
                  <a:srgbClr val="00B0F0"/>
                </a:solidFill>
              </a:rPr>
              <a:t/>
            </a:r>
            <a:br>
              <a:rPr lang="es-CO" dirty="0">
                <a:solidFill>
                  <a:srgbClr val="00B0F0"/>
                </a:solidFill>
              </a:rPr>
            </a:br>
            <a:r>
              <a:rPr lang="es-CO" dirty="0">
                <a:solidFill>
                  <a:srgbClr val="00B0F0"/>
                </a:solidFill>
              </a:rPr>
              <a:t> </a:t>
            </a:r>
            <a:br>
              <a:rPr lang="es-CO" dirty="0">
                <a:solidFill>
                  <a:srgbClr val="00B0F0"/>
                </a:solidFill>
              </a:rPr>
            </a:br>
            <a:endParaRPr lang="es-CO" dirty="0">
              <a:solidFill>
                <a:srgbClr val="00B0F0"/>
              </a:solidFill>
            </a:endParaRPr>
          </a:p>
        </p:txBody>
      </p:sp>
      <p:sp>
        <p:nvSpPr>
          <p:cNvPr id="3" name="2 Marcador de contenido"/>
          <p:cNvSpPr>
            <a:spLocks noGrp="1"/>
          </p:cNvSpPr>
          <p:nvPr>
            <p:ph idx="1"/>
          </p:nvPr>
        </p:nvSpPr>
        <p:spPr>
          <a:xfrm>
            <a:off x="457200" y="1772816"/>
            <a:ext cx="8229600" cy="4353347"/>
          </a:xfrm>
        </p:spPr>
        <p:txBody>
          <a:bodyPr>
            <a:normAutofit/>
          </a:bodyPr>
          <a:lstStyle/>
          <a:p>
            <a:pPr marL="0" indent="0">
              <a:buNone/>
            </a:pPr>
            <a:endParaRPr lang="es-CO" dirty="0" smtClean="0"/>
          </a:p>
          <a:p>
            <a:pPr marL="0" indent="0">
              <a:buNone/>
            </a:pPr>
            <a:r>
              <a:rPr lang="es-CO" dirty="0" smtClean="0"/>
              <a:t>Una </a:t>
            </a:r>
            <a:r>
              <a:rPr lang="es-CO" dirty="0"/>
              <a:t>buena descripción del trabajo clara, antes de comenzar un proceso de contratación puede ser de gran utilidad para elegir el mejor candidato en un grupo de aspirantes, por lo general incluye dos partes: las responsabilidades y las funciones el candidato.</a:t>
            </a:r>
          </a:p>
          <a:p>
            <a:pPr marL="0" indent="0">
              <a:buNone/>
            </a:pPr>
            <a:r>
              <a:rPr lang="es-CO" dirty="0"/>
              <a:t> </a:t>
            </a:r>
          </a:p>
          <a:p>
            <a:endParaRPr lang="es-CO" dirty="0"/>
          </a:p>
        </p:txBody>
      </p:sp>
    </p:spTree>
    <p:extLst>
      <p:ext uri="{BB962C8B-B14F-4D97-AF65-F5344CB8AC3E}">
        <p14:creationId xmlns:p14="http://schemas.microsoft.com/office/powerpoint/2010/main" val="2796468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02634"/>
          </a:xfrm>
        </p:spPr>
        <p:txBody>
          <a:bodyPr>
            <a:normAutofit/>
          </a:bodyPr>
          <a:lstStyle/>
          <a:p>
            <a:pPr algn="l"/>
            <a:r>
              <a:rPr lang="es-CO" sz="3600" dirty="0"/>
              <a:t>Cuando se monta un anuncio clasificados de trabajo le permite al aspirante una idea clara y exacta sobre el talento que se busca, es de real importancia especificar los atributos para atraer los mejores candidatos</a:t>
            </a:r>
          </a:p>
        </p:txBody>
      </p:sp>
      <p:sp>
        <p:nvSpPr>
          <p:cNvPr id="3" name="2 Marcador de contenido"/>
          <p:cNvSpPr>
            <a:spLocks noGrp="1"/>
          </p:cNvSpPr>
          <p:nvPr>
            <p:ph idx="1"/>
          </p:nvPr>
        </p:nvSpPr>
        <p:spPr/>
        <p:txBody>
          <a:bodyPr>
            <a:normAutofit/>
          </a:bodyPr>
          <a:lstStyle/>
          <a:p>
            <a:endParaRPr lang="es-CO" dirty="0" smtClean="0"/>
          </a:p>
          <a:p>
            <a:endParaRPr lang="es-CO" dirty="0"/>
          </a:p>
        </p:txBody>
      </p:sp>
    </p:spTree>
    <p:extLst>
      <p:ext uri="{BB962C8B-B14F-4D97-AF65-F5344CB8AC3E}">
        <p14:creationId xmlns:p14="http://schemas.microsoft.com/office/powerpoint/2010/main" val="562358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930226"/>
          </a:xfrm>
        </p:spPr>
        <p:txBody>
          <a:bodyPr>
            <a:normAutofit fontScale="90000"/>
          </a:bodyPr>
          <a:lstStyle/>
          <a:p>
            <a:r>
              <a:rPr lang="es-CO" dirty="0" smtClean="0"/>
              <a:t/>
            </a:r>
            <a:br>
              <a:rPr lang="es-CO" dirty="0" smtClean="0"/>
            </a:br>
            <a:r>
              <a:rPr lang="es-CO" dirty="0"/>
              <a:t/>
            </a:r>
            <a:br>
              <a:rPr lang="es-CO" dirty="0"/>
            </a:br>
            <a:r>
              <a:rPr lang="es-CO" dirty="0" smtClean="0"/>
              <a:t/>
            </a:r>
            <a:br>
              <a:rPr lang="es-CO" dirty="0" smtClean="0"/>
            </a:br>
            <a:r>
              <a:rPr lang="es-CO" dirty="0" smtClean="0"/>
              <a:t>RECOMENDACIONES </a:t>
            </a:r>
            <a:r>
              <a:rPr lang="es-CO" dirty="0"/>
              <a:t>AL REDACTAR: </a:t>
            </a:r>
            <a:br>
              <a:rPr lang="es-CO" dirty="0"/>
            </a:br>
            <a:r>
              <a:rPr lang="es-CO" dirty="0"/>
              <a:t> </a:t>
            </a:r>
            <a:br>
              <a:rPr lang="es-CO" dirty="0"/>
            </a:br>
            <a:endParaRPr lang="es-CO" dirty="0"/>
          </a:p>
        </p:txBody>
      </p:sp>
      <p:sp>
        <p:nvSpPr>
          <p:cNvPr id="3" name="2 Marcador de contenido"/>
          <p:cNvSpPr>
            <a:spLocks noGrp="1"/>
          </p:cNvSpPr>
          <p:nvPr>
            <p:ph idx="1"/>
          </p:nvPr>
        </p:nvSpPr>
        <p:spPr>
          <a:xfrm>
            <a:off x="457200" y="1916832"/>
            <a:ext cx="8229600" cy="4209331"/>
          </a:xfrm>
        </p:spPr>
        <p:txBody>
          <a:bodyPr>
            <a:normAutofit/>
          </a:bodyPr>
          <a:lstStyle/>
          <a:p>
            <a:endParaRPr lang="es-CO" dirty="0" smtClean="0"/>
          </a:p>
          <a:p>
            <a:r>
              <a:rPr lang="es-CO" dirty="0" smtClean="0"/>
              <a:t>Definir </a:t>
            </a:r>
            <a:r>
              <a:rPr lang="es-CO" dirty="0"/>
              <a:t>prioridades sobre el cargo a desempeñar, lo primero es fundamental</a:t>
            </a:r>
            <a:r>
              <a:rPr lang="es-CO" dirty="0" smtClean="0"/>
              <a:t>.</a:t>
            </a:r>
            <a:r>
              <a:rPr lang="es-CO" dirty="0"/>
              <a:t> </a:t>
            </a:r>
          </a:p>
          <a:p>
            <a:r>
              <a:rPr lang="es-CO" dirty="0"/>
              <a:t>Usar criterios mensurables</a:t>
            </a:r>
          </a:p>
          <a:p>
            <a:pPr marL="0" indent="0">
              <a:buNone/>
            </a:pPr>
            <a:r>
              <a:rPr lang="es-CO" dirty="0"/>
              <a:t> </a:t>
            </a:r>
          </a:p>
          <a:p>
            <a:r>
              <a:rPr lang="es-CO" dirty="0"/>
              <a:t>Solicitar ayuda</a:t>
            </a:r>
            <a:r>
              <a:rPr lang="es-CO" dirty="0" smtClean="0"/>
              <a:t>.</a:t>
            </a:r>
            <a:r>
              <a:rPr lang="es-CO" dirty="0"/>
              <a:t> </a:t>
            </a:r>
          </a:p>
          <a:p>
            <a:pPr marL="0" indent="0">
              <a:buNone/>
            </a:pPr>
            <a:r>
              <a:rPr lang="es-CO" dirty="0"/>
              <a:t> </a:t>
            </a:r>
          </a:p>
          <a:p>
            <a:endParaRPr lang="es-CO" b="1" dirty="0"/>
          </a:p>
        </p:txBody>
      </p:sp>
    </p:spTree>
    <p:extLst>
      <p:ext uri="{BB962C8B-B14F-4D97-AF65-F5344CB8AC3E}">
        <p14:creationId xmlns:p14="http://schemas.microsoft.com/office/powerpoint/2010/main" val="381743525"/>
      </p:ext>
    </p:extLst>
  </p:cSld>
  <p:clrMapOvr>
    <a:masterClrMapping/>
  </p:clrMapOvr>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48</TotalTime>
  <Words>272</Words>
  <Application>Microsoft Office PowerPoint</Application>
  <PresentationFormat>Presentación en pantalla (4:3)</PresentationFormat>
  <Paragraphs>63</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Técnico</vt:lpstr>
      <vt:lpstr> ESPECIFICACIóN DEL TRABAJO</vt:lpstr>
      <vt:lpstr>3.EXPERIENCIA: Que haya sido entrenado por 3 meses o haber trabajado en almacenes de materiales durante seis meses. 4.DESTREZAS: Requiere coordinación mental y físico</vt:lpstr>
      <vt:lpstr> CONDICIONES AMBIENTALES: Permanece en oficina aislada y con buena iluminación.  </vt:lpstr>
      <vt:lpstr>    GUIA PARA LA REDACCIÒN DE DESCRIPCIONES       </vt:lpstr>
      <vt:lpstr>UNA DESCRIPCION DEL TRABAJO SE COMPONE DE LAS SIGUIENTES PARTES: </vt:lpstr>
      <vt:lpstr>Las funciones: Exponerlas detalladamente, comenzando por las más importantes.  La  especificación: Requisitos de habilidad, esfuerzo físico; condiciones y riesgos del trabajo. </vt:lpstr>
      <vt:lpstr>   RECOMENDACIONES DE LA INVESTIGACION   </vt:lpstr>
      <vt:lpstr>Cuando se monta un anuncio clasificados de trabajo le permite al aspirante una idea clara y exacta sobre el talento que se busca, es de real importancia especificar los atributos para atraer los mejores candidatos</vt:lpstr>
      <vt:lpstr>   RECOMENDACIONES AL REDACTAR:    </vt:lpstr>
    </vt:vector>
  </TitlesOfParts>
  <Company>GP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ESPECIFICACION DEL TRABAJO</dc:title>
  <dc:creator>usuario</dc:creator>
  <cp:lastModifiedBy>aprendiz</cp:lastModifiedBy>
  <cp:revision>7</cp:revision>
  <dcterms:created xsi:type="dcterms:W3CDTF">2014-07-30T02:03:06Z</dcterms:created>
  <dcterms:modified xsi:type="dcterms:W3CDTF">2014-08-30T00:30:39Z</dcterms:modified>
</cp:coreProperties>
</file>